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33"/>
  </p:notesMasterIdLst>
  <p:sldIdLst>
    <p:sldId id="256" r:id="rId7"/>
    <p:sldId id="257" r:id="rId8"/>
    <p:sldId id="258" r:id="rId9"/>
    <p:sldId id="259" r:id="rId10"/>
    <p:sldId id="263" r:id="rId11"/>
    <p:sldId id="280" r:id="rId12"/>
    <p:sldId id="260" r:id="rId13"/>
    <p:sldId id="264" r:id="rId14"/>
    <p:sldId id="281" r:id="rId15"/>
    <p:sldId id="265" r:id="rId16"/>
    <p:sldId id="261" r:id="rId17"/>
    <p:sldId id="262" r:id="rId18"/>
    <p:sldId id="266" r:id="rId19"/>
    <p:sldId id="267" r:id="rId20"/>
    <p:sldId id="275" r:id="rId21"/>
    <p:sldId id="268" r:id="rId22"/>
    <p:sldId id="269" r:id="rId23"/>
    <p:sldId id="270" r:id="rId24"/>
    <p:sldId id="273" r:id="rId25"/>
    <p:sldId id="271" r:id="rId26"/>
    <p:sldId id="272" r:id="rId27"/>
    <p:sldId id="276" r:id="rId28"/>
    <p:sldId id="277" r:id="rId29"/>
    <p:sldId id="278" r:id="rId30"/>
    <p:sldId id="279" r:id="rId31"/>
    <p:sldId id="274" r:id="rId32"/>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31/07/2019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11</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12</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Pure Function is complex and takes a long time to execute, it may be worth remembering the result so that if it is called again with the same parameters, we can just pass out the result without executing. This can be stored in a map.</a:t>
            </a:r>
          </a:p>
        </p:txBody>
      </p:sp>
      <p:sp>
        <p:nvSpPr>
          <p:cNvPr id="4" name="Slide Number Placeholder 3"/>
          <p:cNvSpPr>
            <a:spLocks noGrp="1"/>
          </p:cNvSpPr>
          <p:nvPr>
            <p:ph type="sldNum" sz="quarter" idx="5"/>
          </p:nvPr>
        </p:nvSpPr>
        <p:spPr/>
        <p:txBody>
          <a:bodyPr/>
          <a:lstStyle/>
          <a:p>
            <a:fld id="{94D5F666-A4D7-4CF7-9475-8FA559BF0F1A}" type="slidenum">
              <a:rPr lang="en-GB" smtClean="0"/>
              <a:t>15</a:t>
            </a:fld>
            <a:endParaRPr lang="en-GB"/>
          </a:p>
        </p:txBody>
      </p:sp>
    </p:spTree>
    <p:extLst>
      <p:ext uri="{BB962C8B-B14F-4D97-AF65-F5344CB8AC3E}">
        <p14:creationId xmlns:p14="http://schemas.microsoft.com/office/powerpoint/2010/main" val="374675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20</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21</a:t>
            </a:fld>
            <a:endParaRPr lang="en-GB"/>
          </a:p>
        </p:txBody>
      </p:sp>
    </p:spTree>
    <p:extLst>
      <p:ext uri="{BB962C8B-B14F-4D97-AF65-F5344CB8AC3E}">
        <p14:creationId xmlns:p14="http://schemas.microsoft.com/office/powerpoint/2010/main" val="39335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Blue/turquoise/green is arrays</a:t>
            </a:r>
          </a:p>
          <a:p>
            <a:r>
              <a:rPr lang="en-GB" dirty="0"/>
              <a:t>Red/orange/yellow is sets</a:t>
            </a:r>
          </a:p>
        </p:txBody>
      </p:sp>
      <p:sp>
        <p:nvSpPr>
          <p:cNvPr id="4" name="Slide Number Placeholder 3"/>
          <p:cNvSpPr>
            <a:spLocks noGrp="1"/>
          </p:cNvSpPr>
          <p:nvPr>
            <p:ph type="sldNum" sz="quarter" idx="5"/>
          </p:nvPr>
        </p:nvSpPr>
        <p:spPr/>
        <p:txBody>
          <a:bodyPr/>
          <a:lstStyle/>
          <a:p>
            <a:fld id="{94D5F666-A4D7-4CF7-9475-8FA559BF0F1A}" type="slidenum">
              <a:rPr lang="en-GB" smtClean="0"/>
              <a:t>23</a:t>
            </a:fld>
            <a:endParaRPr lang="en-GB"/>
          </a:p>
        </p:txBody>
      </p:sp>
    </p:spTree>
    <p:extLst>
      <p:ext uri="{BB962C8B-B14F-4D97-AF65-F5344CB8AC3E}">
        <p14:creationId xmlns:p14="http://schemas.microsoft.com/office/powerpoint/2010/main" val="28276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24</a:t>
            </a:fld>
            <a:endParaRPr lang="en-GB"/>
          </a:p>
        </p:txBody>
      </p:sp>
    </p:spTree>
    <p:extLst>
      <p:ext uri="{BB962C8B-B14F-4D97-AF65-F5344CB8AC3E}">
        <p14:creationId xmlns:p14="http://schemas.microsoft.com/office/powerpoint/2010/main" val="266075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31/07/2019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31/07/2019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ebp"/><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4.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Build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783D-37E9-42BF-8444-0EEA0F01333D}"/>
              </a:ext>
            </a:extLst>
          </p:cNvPr>
          <p:cNvSpPr>
            <a:spLocks noGrp="1"/>
          </p:cNvSpPr>
          <p:nvPr>
            <p:ph type="title"/>
          </p:nvPr>
        </p:nvSpPr>
        <p:spPr/>
        <p:txBody>
          <a:bodyPr/>
          <a:lstStyle/>
          <a:p>
            <a:r>
              <a:rPr lang="en-GB" dirty="0"/>
              <a:t>Remembering previous results</a:t>
            </a:r>
          </a:p>
        </p:txBody>
      </p:sp>
      <p:pic>
        <p:nvPicPr>
          <p:cNvPr id="8" name="Content Placeholder 7">
            <a:extLst>
              <a:ext uri="{FF2B5EF4-FFF2-40B4-BE49-F238E27FC236}">
                <a16:creationId xmlns:a16="http://schemas.microsoft.com/office/drawing/2014/main" id="{EEA03ACB-05AC-460C-A42E-DDD0D8246FDA}"/>
              </a:ext>
            </a:extLst>
          </p:cNvPr>
          <p:cNvPicPr>
            <a:picLocks noGrp="1" noChangeAspect="1"/>
          </p:cNvPicPr>
          <p:nvPr>
            <p:ph idx="1"/>
          </p:nvPr>
        </p:nvPicPr>
        <p:blipFill>
          <a:blip r:embed="rId3"/>
          <a:stretch>
            <a:fillRect/>
          </a:stretch>
        </p:blipFill>
        <p:spPr>
          <a:xfrm>
            <a:off x="2196173" y="974725"/>
            <a:ext cx="7790130" cy="4897438"/>
          </a:xfrm>
          <a:prstGeom prst="rect">
            <a:avLst/>
          </a:prstGeom>
        </p:spPr>
      </p:pic>
    </p:spTree>
    <p:extLst>
      <p:ext uri="{BB962C8B-B14F-4D97-AF65-F5344CB8AC3E}">
        <p14:creationId xmlns:p14="http://schemas.microsoft.com/office/powerpoint/2010/main" val="3604044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a:t>
            </a:r>
          </a:p>
          <a:p>
            <a:pPr algn="ctr"/>
            <a:r>
              <a:rPr lang="en-GB" sz="1600" dirty="0">
                <a:solidFill>
                  <a:schemeClr val="bg1"/>
                </a:solidFill>
              </a:rPr>
              <a:t>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a:t>
            </a:r>
          </a:p>
          <a:p>
            <a:pPr algn="ctr"/>
            <a:r>
              <a:rPr lang="en-GB" sz="1600" dirty="0">
                <a:solidFill>
                  <a:schemeClr val="bg1"/>
                </a:solidFill>
              </a:rPr>
              <a:t>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
        <p:nvSpPr>
          <p:cNvPr id="3" name="Rectangle: Rounded Corners 2">
            <a:extLst>
              <a:ext uri="{FF2B5EF4-FFF2-40B4-BE49-F238E27FC236}">
                <a16:creationId xmlns:a16="http://schemas.microsoft.com/office/drawing/2014/main" id="{8B9ABAA0-5E22-4DE7-9B40-36296DC3C3E3}"/>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1" name="Rectangle: Rounded Corners 10">
            <a:extLst>
              <a:ext uri="{FF2B5EF4-FFF2-40B4-BE49-F238E27FC236}">
                <a16:creationId xmlns:a16="http://schemas.microsoft.com/office/drawing/2014/main" id="{E604C600-9EA9-4002-BF15-E67597A824BE}"/>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12" name="Rectangle: Rounded Corners 11">
            <a:extLst>
              <a:ext uri="{FF2B5EF4-FFF2-40B4-BE49-F238E27FC236}">
                <a16:creationId xmlns:a16="http://schemas.microsoft.com/office/drawing/2014/main" id="{9ABD8DA9-3810-41BD-81CA-B0FD06EAF1B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3" name="Rectangle: Rounded Corners 12">
            <a:extLst>
              <a:ext uri="{FF2B5EF4-FFF2-40B4-BE49-F238E27FC236}">
                <a16:creationId xmlns:a16="http://schemas.microsoft.com/office/drawing/2014/main" id="{351444ED-A62F-4899-9B29-467403D437BA}"/>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14" name="Rectangle: Rounded Corners 13">
            <a:extLst>
              <a:ext uri="{FF2B5EF4-FFF2-40B4-BE49-F238E27FC236}">
                <a16:creationId xmlns:a16="http://schemas.microsoft.com/office/drawing/2014/main" id="{7C8540EE-8D1D-4828-85BA-015DACAF1080}"/>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5" name="Rectangle: Rounded Corners 14">
            <a:extLst>
              <a:ext uri="{FF2B5EF4-FFF2-40B4-BE49-F238E27FC236}">
                <a16:creationId xmlns:a16="http://schemas.microsoft.com/office/drawing/2014/main" id="{5C236FD2-C5F6-46D4-BA13-A36C82D59EBF}"/>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224098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
        <p:nvSpPr>
          <p:cNvPr id="4" name="Rectangle: Rounded Corners 3">
            <a:extLst>
              <a:ext uri="{FF2B5EF4-FFF2-40B4-BE49-F238E27FC236}">
                <a16:creationId xmlns:a16="http://schemas.microsoft.com/office/drawing/2014/main" id="{872B6A31-62C1-4C10-A1CD-1DD28A5108E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6" name="Rectangle: Rounded Corners 5">
            <a:extLst>
              <a:ext uri="{FF2B5EF4-FFF2-40B4-BE49-F238E27FC236}">
                <a16:creationId xmlns:a16="http://schemas.microsoft.com/office/drawing/2014/main" id="{5B22B8B8-EAA8-4B23-91AD-29250FAEB2A2}"/>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7" name="Rectangle: Rounded Corners 6">
            <a:extLst>
              <a:ext uri="{FF2B5EF4-FFF2-40B4-BE49-F238E27FC236}">
                <a16:creationId xmlns:a16="http://schemas.microsoft.com/office/drawing/2014/main" id="{3254A295-F6EB-4089-9AF9-29BFB47ECD11}"/>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8" name="Rectangle: Rounded Corners 7">
            <a:extLst>
              <a:ext uri="{FF2B5EF4-FFF2-40B4-BE49-F238E27FC236}">
                <a16:creationId xmlns:a16="http://schemas.microsoft.com/office/drawing/2014/main" id="{82900D6B-010F-4F35-8D58-9B201D628CEB}"/>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9" name="Rectangle: Rounded Corners 8">
            <a:extLst>
              <a:ext uri="{FF2B5EF4-FFF2-40B4-BE49-F238E27FC236}">
                <a16:creationId xmlns:a16="http://schemas.microsoft.com/office/drawing/2014/main" id="{07DBFBF1-CC97-42D5-BC41-19694E6AA7C1}"/>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0" name="Rectangle: Rounded Corners 9">
            <a:extLst>
              <a:ext uri="{FF2B5EF4-FFF2-40B4-BE49-F238E27FC236}">
                <a16:creationId xmlns:a16="http://schemas.microsoft.com/office/drawing/2014/main" id="{64333E47-39B1-4089-816F-5C645310DA88}"/>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426706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CDD-507A-4CE1-A5FC-E206827C4F48}"/>
              </a:ext>
            </a:extLst>
          </p:cNvPr>
          <p:cNvSpPr>
            <a:spLocks noGrp="1"/>
          </p:cNvSpPr>
          <p:nvPr>
            <p:ph type="title"/>
          </p:nvPr>
        </p:nvSpPr>
        <p:spPr/>
        <p:txBody>
          <a:bodyPr/>
          <a:lstStyle/>
          <a:p>
            <a:r>
              <a:rPr lang="en-GB" dirty="0"/>
              <a:t>Performance – Sets vs arrays</a:t>
            </a:r>
          </a:p>
        </p:txBody>
      </p:sp>
      <p:pic>
        <p:nvPicPr>
          <p:cNvPr id="4" name="Picture 3">
            <a:extLst>
              <a:ext uri="{FF2B5EF4-FFF2-40B4-BE49-F238E27FC236}">
                <a16:creationId xmlns:a16="http://schemas.microsoft.com/office/drawing/2014/main" id="{CE89EB24-F9E8-4DB6-A99F-EB94AB157C4A}"/>
              </a:ext>
            </a:extLst>
          </p:cNvPr>
          <p:cNvPicPr>
            <a:picLocks noChangeAspect="1"/>
          </p:cNvPicPr>
          <p:nvPr/>
        </p:nvPicPr>
        <p:blipFill>
          <a:blip r:embed="rId2"/>
          <a:stretch>
            <a:fillRect/>
          </a:stretch>
        </p:blipFill>
        <p:spPr>
          <a:xfrm>
            <a:off x="0" y="3677785"/>
            <a:ext cx="12192000" cy="2468054"/>
          </a:xfrm>
          <a:prstGeom prst="rect">
            <a:avLst/>
          </a:prstGeom>
        </p:spPr>
      </p:pic>
      <p:sp>
        <p:nvSpPr>
          <p:cNvPr id="5" name="Rectangle: Rounded Corners 4">
            <a:extLst>
              <a:ext uri="{FF2B5EF4-FFF2-40B4-BE49-F238E27FC236}">
                <a16:creationId xmlns:a16="http://schemas.microsoft.com/office/drawing/2014/main" id="{3D68A5D5-E50B-4C28-B3A9-CF986EBCC6CF}"/>
              </a:ext>
            </a:extLst>
          </p:cNvPr>
          <p:cNvSpPr/>
          <p:nvPr/>
        </p:nvSpPr>
        <p:spPr>
          <a:xfrm>
            <a:off x="457086" y="1235676"/>
            <a:ext cx="563468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GB" sz="1600" dirty="0">
                <a:solidFill>
                  <a:schemeClr val="bg1"/>
                </a:solidFill>
              </a:rPr>
              <a:t>Performing the same 5 operations on an array and then set</a:t>
            </a:r>
          </a:p>
          <a:p>
            <a:pPr marL="285750" indent="-285750">
              <a:buFont typeface="Arial" panose="020B0604020202020204" pitchFamily="34" charset="0"/>
              <a:buChar char="•"/>
            </a:pPr>
            <a:r>
              <a:rPr lang="en-GB" sz="1600" dirty="0">
                <a:solidFill>
                  <a:schemeClr val="bg1"/>
                </a:solidFill>
              </a:rPr>
              <a:t>Build data set</a:t>
            </a:r>
          </a:p>
          <a:p>
            <a:pPr marL="285750" indent="-285750">
              <a:buFont typeface="Arial" panose="020B0604020202020204" pitchFamily="34" charset="0"/>
              <a:buChar char="•"/>
            </a:pPr>
            <a:r>
              <a:rPr lang="en-GB" sz="1600" dirty="0">
                <a:solidFill>
                  <a:schemeClr val="bg1"/>
                </a:solidFill>
              </a:rPr>
              <a:t>Difference (elements in first set but not in second)</a:t>
            </a:r>
          </a:p>
          <a:p>
            <a:pPr marL="285750" indent="-285750">
              <a:buFont typeface="Arial" panose="020B0604020202020204" pitchFamily="34" charset="0"/>
              <a:buChar char="•"/>
            </a:pPr>
            <a:r>
              <a:rPr lang="en-GB" sz="1600" dirty="0">
                <a:solidFill>
                  <a:schemeClr val="bg1"/>
                </a:solidFill>
              </a:rPr>
              <a:t>Union (all elements that belong to either set)</a:t>
            </a:r>
          </a:p>
          <a:p>
            <a:pPr marL="285750" indent="-285750">
              <a:buFont typeface="Arial" panose="020B0604020202020204" pitchFamily="34" charset="0"/>
              <a:buChar char="•"/>
            </a:pPr>
            <a:r>
              <a:rPr lang="en-GB" sz="1600" dirty="0">
                <a:solidFill>
                  <a:schemeClr val="bg1"/>
                </a:solidFill>
              </a:rPr>
              <a:t>Symmetric Difference (elements in only one set)</a:t>
            </a:r>
          </a:p>
          <a:p>
            <a:pPr marL="285750" indent="-285750">
              <a:buFont typeface="Arial" panose="020B0604020202020204" pitchFamily="34" charset="0"/>
              <a:buChar char="•"/>
            </a:pPr>
            <a:r>
              <a:rPr lang="en-GB" sz="1600" dirty="0">
                <a:solidFill>
                  <a:schemeClr val="bg1"/>
                </a:solidFill>
              </a:rPr>
              <a:t>Intersection (elements in both sets)</a:t>
            </a:r>
          </a:p>
        </p:txBody>
      </p:sp>
      <p:sp>
        <p:nvSpPr>
          <p:cNvPr id="6" name="Rectangle: Rounded Corners 5">
            <a:extLst>
              <a:ext uri="{FF2B5EF4-FFF2-40B4-BE49-F238E27FC236}">
                <a16:creationId xmlns:a16="http://schemas.microsoft.com/office/drawing/2014/main" id="{0473DD60-E791-468C-B428-419E92915CE6}"/>
              </a:ext>
            </a:extLst>
          </p:cNvPr>
          <p:cNvSpPr/>
          <p:nvPr/>
        </p:nvSpPr>
        <p:spPr>
          <a:xfrm>
            <a:off x="7364627" y="1235676"/>
            <a:ext cx="436182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Which is faster? And by how much???</a:t>
            </a:r>
          </a:p>
        </p:txBody>
      </p:sp>
    </p:spTree>
    <p:extLst>
      <p:ext uri="{BB962C8B-B14F-4D97-AF65-F5344CB8AC3E}">
        <p14:creationId xmlns:p14="http://schemas.microsoft.com/office/powerpoint/2010/main" val="1287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E0-FE7D-4FEE-B4AD-F819E7D3F9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F99E2D-34D2-4165-BDDE-AB59C54617E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25D48B-A7A1-4675-A2C9-727333167291}"/>
              </a:ext>
            </a:extLst>
          </p:cNvPr>
          <p:cNvPicPr>
            <a:picLocks noChangeAspect="1"/>
          </p:cNvPicPr>
          <p:nvPr/>
        </p:nvPicPr>
        <p:blipFill>
          <a:blip r:embed="rId3"/>
          <a:stretch>
            <a:fillRect/>
          </a:stretch>
        </p:blipFill>
        <p:spPr>
          <a:xfrm>
            <a:off x="0" y="246831"/>
            <a:ext cx="12192000" cy="6413766"/>
          </a:xfrm>
          <a:prstGeom prst="rect">
            <a:avLst/>
          </a:prstGeom>
        </p:spPr>
      </p:pic>
      <p:sp>
        <p:nvSpPr>
          <p:cNvPr id="6" name="Rectangle: Rounded Corners 5">
            <a:extLst>
              <a:ext uri="{FF2B5EF4-FFF2-40B4-BE49-F238E27FC236}">
                <a16:creationId xmlns:a16="http://schemas.microsoft.com/office/drawing/2014/main" id="{0FE9FB77-FFD2-40C9-AF4D-794EB20BC64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7" name="Rectangle: Rounded Corners 6">
            <a:extLst>
              <a:ext uri="{FF2B5EF4-FFF2-40B4-BE49-F238E27FC236}">
                <a16:creationId xmlns:a16="http://schemas.microsoft.com/office/drawing/2014/main" id="{C6ECD4C9-A496-49F5-BBD1-8E0AD9C338F9}"/>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8" name="Rectangle: Rounded Corners 7">
            <a:extLst>
              <a:ext uri="{FF2B5EF4-FFF2-40B4-BE49-F238E27FC236}">
                <a16:creationId xmlns:a16="http://schemas.microsoft.com/office/drawing/2014/main" id="{1AF867A3-7433-4FF5-BBC6-98777C62091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5FC79F5-C117-422A-8FA4-AA76C471C36D}"/>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3434328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830A-9ED2-4AFC-B2C9-C282B2C41C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29CC9C-1DE5-4767-8DF2-1CF8E84B53CB}"/>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5111FCD-2DF5-4338-8BDE-2E156D2F3515}"/>
              </a:ext>
            </a:extLst>
          </p:cNvPr>
          <p:cNvPicPr>
            <a:picLocks noChangeAspect="1"/>
          </p:cNvPicPr>
          <p:nvPr/>
        </p:nvPicPr>
        <p:blipFill>
          <a:blip r:embed="rId3"/>
          <a:stretch>
            <a:fillRect/>
          </a:stretch>
        </p:blipFill>
        <p:spPr>
          <a:xfrm>
            <a:off x="0" y="246831"/>
            <a:ext cx="12192000" cy="6413766"/>
          </a:xfrm>
          <a:prstGeom prst="rect">
            <a:avLst/>
          </a:prstGeom>
        </p:spPr>
      </p:pic>
      <p:sp>
        <p:nvSpPr>
          <p:cNvPr id="7" name="Rectangle: Rounded Corners 6">
            <a:extLst>
              <a:ext uri="{FF2B5EF4-FFF2-40B4-BE49-F238E27FC236}">
                <a16:creationId xmlns:a16="http://schemas.microsoft.com/office/drawing/2014/main" id="{395766D8-F964-4E20-BD3B-5860BAEB4DDE}"/>
              </a:ext>
            </a:extLst>
          </p:cNvPr>
          <p:cNvSpPr/>
          <p:nvPr/>
        </p:nvSpPr>
        <p:spPr>
          <a:xfrm>
            <a:off x="7166920" y="3503140"/>
            <a:ext cx="2397210" cy="729049"/>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With 100k elements</a:t>
            </a:r>
          </a:p>
          <a:p>
            <a:pPr algn="ctr"/>
            <a:r>
              <a:rPr lang="en-GB" sz="1600" dirty="0">
                <a:solidFill>
                  <a:schemeClr val="bg1"/>
                </a:solidFill>
              </a:rPr>
              <a:t>133 – 8,200 x faster</a:t>
            </a:r>
          </a:p>
        </p:txBody>
      </p:sp>
      <p:sp>
        <p:nvSpPr>
          <p:cNvPr id="8" name="Rectangle: Rounded Corners 7">
            <a:extLst>
              <a:ext uri="{FF2B5EF4-FFF2-40B4-BE49-F238E27FC236}">
                <a16:creationId xmlns:a16="http://schemas.microsoft.com/office/drawing/2014/main" id="{651E18F9-A457-4DBC-B422-5BFFA20D3A27}"/>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25E81A5-F800-4C69-A613-51F8F1E734ED}"/>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10" name="Rectangle: Rounded Corners 9">
            <a:extLst>
              <a:ext uri="{FF2B5EF4-FFF2-40B4-BE49-F238E27FC236}">
                <a16:creationId xmlns:a16="http://schemas.microsoft.com/office/drawing/2014/main" id="{456FC950-81D9-411A-914A-8533721B4D7D}"/>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11" name="Rectangle: Rounded Corners 10">
            <a:extLst>
              <a:ext uri="{FF2B5EF4-FFF2-40B4-BE49-F238E27FC236}">
                <a16:creationId xmlns:a16="http://schemas.microsoft.com/office/drawing/2014/main" id="{8CE8D384-3011-4365-8AE6-50D039944846}"/>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8209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87C6-2C07-428D-97CD-4D2F75D2584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0D5C8F0-9791-4195-8235-76B6C3E7C0AC}"/>
              </a:ext>
            </a:extLst>
          </p:cNvPr>
          <p:cNvSpPr>
            <a:spLocks noGrp="1"/>
          </p:cNvSpPr>
          <p:nvPr>
            <p:ph idx="1"/>
          </p:nvPr>
        </p:nvSpPr>
        <p:spPr/>
        <p:txBody>
          <a:bodyPr/>
          <a:lstStyle/>
          <a:p>
            <a:r>
              <a:rPr lang="en-GB" dirty="0"/>
              <a:t>Sets and Maps are another tool in LabVIEW</a:t>
            </a:r>
          </a:p>
          <a:p>
            <a:pPr lvl="1"/>
            <a:r>
              <a:rPr lang="en-GB" dirty="0"/>
              <a:t>Great when you need a flexible data table which enables quick/efficient data access</a:t>
            </a:r>
          </a:p>
          <a:p>
            <a:r>
              <a:rPr lang="en-GB" dirty="0"/>
              <a:t>Enables new ways of building algorithms</a:t>
            </a:r>
          </a:p>
          <a:p>
            <a:pPr lvl="1"/>
            <a:r>
              <a:rPr lang="en-GB" dirty="0"/>
              <a:t>Should aid reducing complexity in some cases</a:t>
            </a:r>
          </a:p>
          <a:p>
            <a:pPr lvl="1"/>
            <a:r>
              <a:rPr lang="en-GB" dirty="0"/>
              <a:t>Should be higher performance in some cases, especially very large data sets</a:t>
            </a:r>
          </a:p>
          <a:p>
            <a:r>
              <a:rPr lang="en-GB" dirty="0"/>
              <a:t>Arrays and variant attributes still remain as good solutions to some use cases</a:t>
            </a:r>
          </a:p>
          <a:p>
            <a:endParaRPr lang="en-GB" dirty="0"/>
          </a:p>
          <a:p>
            <a:r>
              <a:rPr lang="en-GB" dirty="0"/>
              <a:t>Bottom line – Sets and maps are potentially a very powerful tool to understand and use in LabVIEW</a:t>
            </a:r>
          </a:p>
          <a:p>
            <a:pPr lvl="1"/>
            <a:r>
              <a:rPr lang="en-GB" dirty="0"/>
              <a:t>Enables some very abstract but powerful programming methods – up to you if that is beneficial or not</a:t>
            </a:r>
          </a:p>
        </p:txBody>
      </p:sp>
    </p:spTree>
    <p:extLst>
      <p:ext uri="{BB962C8B-B14F-4D97-AF65-F5344CB8AC3E}">
        <p14:creationId xmlns:p14="http://schemas.microsoft.com/office/powerpoint/2010/main" val="19055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4F1A4-6DA4-416D-9393-1E2F3C1C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1439"/>
            <a:ext cx="8699157" cy="6576562"/>
          </a:xfrm>
          <a:prstGeom prst="rect">
            <a:avLst/>
          </a:prstGeom>
        </p:spPr>
      </p:pic>
      <p:pic>
        <p:nvPicPr>
          <p:cNvPr id="5" name="Picture 4">
            <a:extLst>
              <a:ext uri="{FF2B5EF4-FFF2-40B4-BE49-F238E27FC236}">
                <a16:creationId xmlns:a16="http://schemas.microsoft.com/office/drawing/2014/main" id="{EA43D5F7-A6F3-492B-9E84-97E78321A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92" y="1493540"/>
            <a:ext cx="4126508" cy="5364460"/>
          </a:xfrm>
          <a:prstGeom prst="rect">
            <a:avLst/>
          </a:prstGeom>
        </p:spPr>
      </p:pic>
      <p:sp>
        <p:nvSpPr>
          <p:cNvPr id="6" name="Rectangle 5">
            <a:extLst>
              <a:ext uri="{FF2B5EF4-FFF2-40B4-BE49-F238E27FC236}">
                <a16:creationId xmlns:a16="http://schemas.microsoft.com/office/drawing/2014/main" id="{762FC2D1-E9DA-4737-B500-4B9AD27250EA}"/>
              </a:ext>
            </a:extLst>
          </p:cNvPr>
          <p:cNvSpPr/>
          <p:nvPr/>
        </p:nvSpPr>
        <p:spPr>
          <a:xfrm>
            <a:off x="6796484" y="333492"/>
            <a:ext cx="5395516" cy="369332"/>
          </a:xfrm>
          <a:prstGeom prst="rect">
            <a:avLst/>
          </a:prstGeom>
        </p:spPr>
        <p:txBody>
          <a:bodyPr wrap="none">
            <a:spAutoFit/>
          </a:bodyPr>
          <a:lstStyle/>
          <a:p>
            <a:r>
              <a:rPr lang="en-GB" dirty="0"/>
              <a:t>https://github.com/PeteHorn/LV-Sets-Maps-UKTAG</a:t>
            </a:r>
          </a:p>
        </p:txBody>
      </p:sp>
    </p:spTree>
    <p:extLst>
      <p:ext uri="{BB962C8B-B14F-4D97-AF65-F5344CB8AC3E}">
        <p14:creationId xmlns:p14="http://schemas.microsoft.com/office/powerpoint/2010/main" val="125365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a:p>
            <a:r>
              <a:rPr lang="en-GB" dirty="0"/>
              <a:t>When to use LabVIEW Sets and Maps at a high level</a:t>
            </a:r>
          </a:p>
          <a:p>
            <a:r>
              <a:rPr lang="en-GB" dirty="0"/>
              <a:t>Example use cases</a:t>
            </a:r>
          </a:p>
          <a:p>
            <a:r>
              <a:rPr lang="en-GB" dirty="0"/>
              <a:t>Performance comparison</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you need a flexible context sensitive data container</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F93B-E607-49D0-BB78-BE82A2BF934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FB043A6-A078-48DD-B2D2-DC1C778B864E}"/>
              </a:ext>
            </a:extLst>
          </p:cNvPr>
          <p:cNvSpPr>
            <a:spLocks noGrp="1"/>
          </p:cNvSpPr>
          <p:nvPr>
            <p:ph idx="1"/>
          </p:nvPr>
        </p:nvSpPr>
        <p:spPr>
          <a:xfrm>
            <a:off x="605367" y="975362"/>
            <a:ext cx="10972800" cy="1322996"/>
          </a:xfrm>
        </p:spPr>
        <p:txBody>
          <a:bodyPr/>
          <a:lstStyle/>
          <a:p>
            <a:r>
              <a:rPr lang="en-GB" dirty="0"/>
              <a:t>Collection of </a:t>
            </a:r>
            <a:r>
              <a:rPr lang="en-GB" b="1" dirty="0"/>
              <a:t>unique</a:t>
            </a:r>
            <a:r>
              <a:rPr lang="en-GB" dirty="0"/>
              <a:t> elements </a:t>
            </a:r>
            <a:r>
              <a:rPr lang="en-GB" b="1" dirty="0"/>
              <a:t>sorted</a:t>
            </a:r>
            <a:r>
              <a:rPr lang="en-GB" dirty="0"/>
              <a:t> into order</a:t>
            </a:r>
          </a:p>
          <a:p>
            <a:pPr lvl="1"/>
            <a:r>
              <a:rPr lang="en-GB" dirty="0"/>
              <a:t>As they are sorted, it is very quick to check whether a given element is present or to iterate through the collection</a:t>
            </a:r>
          </a:p>
        </p:txBody>
      </p:sp>
      <p:pic>
        <p:nvPicPr>
          <p:cNvPr id="4" name="Picture 3">
            <a:extLst>
              <a:ext uri="{FF2B5EF4-FFF2-40B4-BE49-F238E27FC236}">
                <a16:creationId xmlns:a16="http://schemas.microsoft.com/office/drawing/2014/main" id="{ECA4AB6E-1C74-4E2A-9D8F-4B97A4E0E9A4}"/>
              </a:ext>
            </a:extLst>
          </p:cNvPr>
          <p:cNvPicPr>
            <a:picLocks noChangeAspect="1"/>
          </p:cNvPicPr>
          <p:nvPr/>
        </p:nvPicPr>
        <p:blipFill>
          <a:blip r:embed="rId2"/>
          <a:stretch>
            <a:fillRect/>
          </a:stretch>
        </p:blipFill>
        <p:spPr>
          <a:xfrm>
            <a:off x="2341886" y="2167789"/>
            <a:ext cx="7508228" cy="4541930"/>
          </a:xfrm>
          <a:prstGeom prst="rect">
            <a:avLst/>
          </a:prstGeom>
        </p:spPr>
      </p:pic>
    </p:spTree>
    <p:extLst>
      <p:ext uri="{BB962C8B-B14F-4D97-AF65-F5344CB8AC3E}">
        <p14:creationId xmlns:p14="http://schemas.microsoft.com/office/powerpoint/2010/main" val="268371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6EB-EACF-4174-9351-994A045F5D9E}"/>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90941C0-FB5B-48C2-A338-4288C3F2B073}"/>
              </a:ext>
            </a:extLst>
          </p:cNvPr>
          <p:cNvSpPr>
            <a:spLocks noGrp="1"/>
          </p:cNvSpPr>
          <p:nvPr>
            <p:ph idx="1"/>
          </p:nvPr>
        </p:nvSpPr>
        <p:spPr>
          <a:xfrm>
            <a:off x="605367" y="975362"/>
            <a:ext cx="10972800" cy="939936"/>
          </a:xfrm>
        </p:spPr>
        <p:txBody>
          <a:bodyPr/>
          <a:lstStyle/>
          <a:p>
            <a:r>
              <a:rPr lang="en-GB" dirty="0"/>
              <a:t>Collection of </a:t>
            </a:r>
            <a:r>
              <a:rPr lang="en-GB" b="1" dirty="0"/>
              <a:t>unique</a:t>
            </a:r>
            <a:r>
              <a:rPr lang="en-GB" dirty="0"/>
              <a:t> keys with values. Both keys and values can have custom data types</a:t>
            </a:r>
          </a:p>
        </p:txBody>
      </p:sp>
      <p:pic>
        <p:nvPicPr>
          <p:cNvPr id="4" name="Picture 3">
            <a:extLst>
              <a:ext uri="{FF2B5EF4-FFF2-40B4-BE49-F238E27FC236}">
                <a16:creationId xmlns:a16="http://schemas.microsoft.com/office/drawing/2014/main" id="{C45DC93E-B170-4D43-9F4A-AD8E2713810C}"/>
              </a:ext>
            </a:extLst>
          </p:cNvPr>
          <p:cNvPicPr>
            <a:picLocks noChangeAspect="1"/>
          </p:cNvPicPr>
          <p:nvPr/>
        </p:nvPicPr>
        <p:blipFill>
          <a:blip r:embed="rId2"/>
          <a:stretch>
            <a:fillRect/>
          </a:stretch>
        </p:blipFill>
        <p:spPr>
          <a:xfrm>
            <a:off x="285750" y="1915298"/>
            <a:ext cx="11620500" cy="4191000"/>
          </a:xfrm>
          <a:prstGeom prst="rect">
            <a:avLst/>
          </a:prstGeom>
        </p:spPr>
      </p:pic>
    </p:spTree>
    <p:extLst>
      <p:ext uri="{BB962C8B-B14F-4D97-AF65-F5344CB8AC3E}">
        <p14:creationId xmlns:p14="http://schemas.microsoft.com/office/powerpoint/2010/main" val="1737529924"/>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2013</TotalTime>
  <Words>769</Words>
  <Application>Microsoft Office PowerPoint</Application>
  <PresentationFormat>Widescreen</PresentationFormat>
  <Paragraphs>115</Paragraphs>
  <Slides>26</Slides>
  <Notes>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Sets</vt:lpstr>
      <vt:lpstr>Avoid nested loops</vt:lpstr>
      <vt:lpstr>Finding unique elements in an array</vt:lpstr>
      <vt:lpstr>Maps</vt:lpstr>
      <vt:lpstr>Build a translation utility </vt:lpstr>
      <vt:lpstr>Service management</vt:lpstr>
      <vt:lpstr>Service/Actor Management</vt:lpstr>
      <vt:lpstr>Decision trees</vt:lpstr>
      <vt:lpstr>Decision trees</vt:lpstr>
      <vt:lpstr>Remembering previous results</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lpstr>Performance – Sets vs arrays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33</cp:revision>
  <dcterms:created xsi:type="dcterms:W3CDTF">2019-07-29T12:54:42Z</dcterms:created>
  <dcterms:modified xsi:type="dcterms:W3CDTF">2019-07-31T15:50:49Z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